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1" r:id="rId3"/>
    <p:sldId id="268" r:id="rId4"/>
    <p:sldId id="256" r:id="rId5"/>
    <p:sldId id="262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AFF"/>
    <a:srgbClr val="C15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71"/>
  </p:normalViewPr>
  <p:slideViewPr>
    <p:cSldViewPr snapToGrid="0" snapToObjects="1">
      <p:cViewPr varScale="1">
        <p:scale>
          <a:sx n="95" d="100"/>
          <a:sy n="95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a.Caggiano/Desktop/Ye_lab_desktop/read_number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1660162225955"/>
          <c:y val="1.3662984291142712E-2"/>
          <c:w val="0.84814564119215474"/>
          <c:h val="0.877077016492341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val>
            <c:numRef>
              <c:f>read_number!$B$2:$B$28</c:f>
              <c:numCache>
                <c:formatCode>General</c:formatCode>
                <c:ptCount val="27"/>
                <c:pt idx="0">
                  <c:v>18360505</c:v>
                </c:pt>
                <c:pt idx="1">
                  <c:v>1933726</c:v>
                </c:pt>
                <c:pt idx="2">
                  <c:v>4464030</c:v>
                </c:pt>
                <c:pt idx="3">
                  <c:v>3477517</c:v>
                </c:pt>
                <c:pt idx="4">
                  <c:v>2233860</c:v>
                </c:pt>
                <c:pt idx="5">
                  <c:v>4710280</c:v>
                </c:pt>
                <c:pt idx="6">
                  <c:v>4920770</c:v>
                </c:pt>
                <c:pt idx="7">
                  <c:v>3545156</c:v>
                </c:pt>
                <c:pt idx="8">
                  <c:v>2221934</c:v>
                </c:pt>
                <c:pt idx="9">
                  <c:v>2886576</c:v>
                </c:pt>
                <c:pt idx="10">
                  <c:v>8965032</c:v>
                </c:pt>
                <c:pt idx="11">
                  <c:v>2937081</c:v>
                </c:pt>
                <c:pt idx="12">
                  <c:v>3477456</c:v>
                </c:pt>
                <c:pt idx="13">
                  <c:v>7176183</c:v>
                </c:pt>
                <c:pt idx="14">
                  <c:v>7016769</c:v>
                </c:pt>
                <c:pt idx="15">
                  <c:v>5591618</c:v>
                </c:pt>
                <c:pt idx="16">
                  <c:v>2926759</c:v>
                </c:pt>
                <c:pt idx="17">
                  <c:v>5700154</c:v>
                </c:pt>
                <c:pt idx="18">
                  <c:v>6901988</c:v>
                </c:pt>
                <c:pt idx="19">
                  <c:v>5913419</c:v>
                </c:pt>
                <c:pt idx="20">
                  <c:v>3043810</c:v>
                </c:pt>
                <c:pt idx="21">
                  <c:v>2597460</c:v>
                </c:pt>
                <c:pt idx="22">
                  <c:v>306563</c:v>
                </c:pt>
                <c:pt idx="23">
                  <c:v>757546</c:v>
                </c:pt>
                <c:pt idx="24">
                  <c:v>342019</c:v>
                </c:pt>
                <c:pt idx="25">
                  <c:v>420812</c:v>
                </c:pt>
                <c:pt idx="26">
                  <c:v>164569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82-884A-B605-82E2DD468EF1}"/>
            </c:ext>
          </c:extLst>
        </c:ser>
        <c:ser>
          <c:idx val="1"/>
          <c:order val="1"/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val>
            <c:numRef>
              <c:f>read_number!$C$2:$C$28</c:f>
              <c:numCache>
                <c:formatCode>General</c:formatCode>
                <c:ptCount val="27"/>
                <c:pt idx="0">
                  <c:v>7194701</c:v>
                </c:pt>
                <c:pt idx="1">
                  <c:v>1190341</c:v>
                </c:pt>
                <c:pt idx="2">
                  <c:v>1629816</c:v>
                </c:pt>
                <c:pt idx="3">
                  <c:v>2100887</c:v>
                </c:pt>
                <c:pt idx="4">
                  <c:v>810090</c:v>
                </c:pt>
                <c:pt idx="5">
                  <c:v>3158023</c:v>
                </c:pt>
                <c:pt idx="6">
                  <c:v>1870407</c:v>
                </c:pt>
                <c:pt idx="7">
                  <c:v>1670165</c:v>
                </c:pt>
                <c:pt idx="8">
                  <c:v>470883</c:v>
                </c:pt>
                <c:pt idx="9">
                  <c:v>1519745</c:v>
                </c:pt>
                <c:pt idx="10">
                  <c:v>6095159</c:v>
                </c:pt>
                <c:pt idx="11">
                  <c:v>1753904</c:v>
                </c:pt>
                <c:pt idx="12">
                  <c:v>1789597</c:v>
                </c:pt>
                <c:pt idx="13">
                  <c:v>5147486</c:v>
                </c:pt>
                <c:pt idx="14">
                  <c:v>4906463</c:v>
                </c:pt>
                <c:pt idx="15">
                  <c:v>4063832</c:v>
                </c:pt>
                <c:pt idx="16">
                  <c:v>1034684</c:v>
                </c:pt>
                <c:pt idx="17">
                  <c:v>3788213</c:v>
                </c:pt>
                <c:pt idx="18">
                  <c:v>4096456</c:v>
                </c:pt>
                <c:pt idx="19">
                  <c:v>2052397</c:v>
                </c:pt>
                <c:pt idx="20">
                  <c:v>1768624</c:v>
                </c:pt>
                <c:pt idx="21">
                  <c:v>1313982</c:v>
                </c:pt>
                <c:pt idx="22">
                  <c:v>206565</c:v>
                </c:pt>
                <c:pt idx="23">
                  <c:v>268356</c:v>
                </c:pt>
                <c:pt idx="24">
                  <c:v>194871</c:v>
                </c:pt>
                <c:pt idx="25">
                  <c:v>0</c:v>
                </c:pt>
                <c:pt idx="26">
                  <c:v>79584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82-884A-B605-82E2DD468EF1}"/>
            </c:ext>
          </c:extLst>
        </c:ser>
        <c:ser>
          <c:idx val="2"/>
          <c:order val="2"/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read_number!$D$2:$D$28</c:f>
              <c:numCache>
                <c:formatCode>General</c:formatCode>
                <c:ptCount val="27"/>
                <c:pt idx="0">
                  <c:v>6499289</c:v>
                </c:pt>
                <c:pt idx="1">
                  <c:v>970689</c:v>
                </c:pt>
                <c:pt idx="2">
                  <c:v>1285920</c:v>
                </c:pt>
                <c:pt idx="3">
                  <c:v>1666090</c:v>
                </c:pt>
                <c:pt idx="4">
                  <c:v>550511</c:v>
                </c:pt>
                <c:pt idx="5">
                  <c:v>2227207</c:v>
                </c:pt>
                <c:pt idx="6">
                  <c:v>1301925</c:v>
                </c:pt>
                <c:pt idx="7">
                  <c:v>1268831</c:v>
                </c:pt>
                <c:pt idx="8">
                  <c:v>377506</c:v>
                </c:pt>
                <c:pt idx="9">
                  <c:v>1313820</c:v>
                </c:pt>
                <c:pt idx="10">
                  <c:v>5228677</c:v>
                </c:pt>
                <c:pt idx="11">
                  <c:v>1575679</c:v>
                </c:pt>
                <c:pt idx="12">
                  <c:v>1175381</c:v>
                </c:pt>
                <c:pt idx="13">
                  <c:v>4233245</c:v>
                </c:pt>
                <c:pt idx="14">
                  <c:v>3872897</c:v>
                </c:pt>
                <c:pt idx="15">
                  <c:v>3421192</c:v>
                </c:pt>
                <c:pt idx="16">
                  <c:v>741957</c:v>
                </c:pt>
                <c:pt idx="17">
                  <c:v>3279509</c:v>
                </c:pt>
                <c:pt idx="18">
                  <c:v>3061648</c:v>
                </c:pt>
                <c:pt idx="19">
                  <c:v>1840091</c:v>
                </c:pt>
                <c:pt idx="20">
                  <c:v>1533771</c:v>
                </c:pt>
                <c:pt idx="21">
                  <c:v>1047798</c:v>
                </c:pt>
                <c:pt idx="22">
                  <c:v>81606</c:v>
                </c:pt>
                <c:pt idx="23">
                  <c:v>138252</c:v>
                </c:pt>
                <c:pt idx="24">
                  <c:v>166178</c:v>
                </c:pt>
                <c:pt idx="25">
                  <c:v>0</c:v>
                </c:pt>
                <c:pt idx="26">
                  <c:v>61149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82-884A-B605-82E2DD468EF1}"/>
            </c:ext>
          </c:extLst>
        </c:ser>
        <c:ser>
          <c:idx val="3"/>
          <c:order val="3"/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val>
            <c:numRef>
              <c:f>read_number!$E$2:$E$28</c:f>
              <c:numCache>
                <c:formatCode>General</c:formatCode>
                <c:ptCount val="27"/>
                <c:pt idx="0">
                  <c:v>5487331</c:v>
                </c:pt>
                <c:pt idx="1">
                  <c:v>785120</c:v>
                </c:pt>
                <c:pt idx="2">
                  <c:v>1012633</c:v>
                </c:pt>
                <c:pt idx="3">
                  <c:v>1336368</c:v>
                </c:pt>
                <c:pt idx="4">
                  <c:v>432119</c:v>
                </c:pt>
                <c:pt idx="5">
                  <c:v>1679739</c:v>
                </c:pt>
                <c:pt idx="6">
                  <c:v>1027164</c:v>
                </c:pt>
                <c:pt idx="7">
                  <c:v>976255</c:v>
                </c:pt>
                <c:pt idx="8">
                  <c:v>297437</c:v>
                </c:pt>
                <c:pt idx="9">
                  <c:v>1073490</c:v>
                </c:pt>
                <c:pt idx="10">
                  <c:v>4118130</c:v>
                </c:pt>
                <c:pt idx="11">
                  <c:v>1308072</c:v>
                </c:pt>
                <c:pt idx="12">
                  <c:v>814129</c:v>
                </c:pt>
                <c:pt idx="13">
                  <c:v>3449151</c:v>
                </c:pt>
                <c:pt idx="14">
                  <c:v>3089180</c:v>
                </c:pt>
                <c:pt idx="15">
                  <c:v>2770979</c:v>
                </c:pt>
                <c:pt idx="16">
                  <c:v>569101</c:v>
                </c:pt>
                <c:pt idx="17">
                  <c:v>2712745</c:v>
                </c:pt>
                <c:pt idx="18">
                  <c:v>2344261</c:v>
                </c:pt>
                <c:pt idx="19">
                  <c:v>1548883</c:v>
                </c:pt>
                <c:pt idx="20">
                  <c:v>1238844</c:v>
                </c:pt>
                <c:pt idx="21">
                  <c:v>859579</c:v>
                </c:pt>
                <c:pt idx="22">
                  <c:v>51500</c:v>
                </c:pt>
                <c:pt idx="23">
                  <c:v>87499</c:v>
                </c:pt>
                <c:pt idx="24">
                  <c:v>136389</c:v>
                </c:pt>
                <c:pt idx="25">
                  <c:v>0</c:v>
                </c:pt>
                <c:pt idx="26">
                  <c:v>48688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82-884A-B605-82E2DD468E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866081024"/>
        <c:axId val="866079024"/>
      </c:barChart>
      <c:catAx>
        <c:axId val="8660810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PCR Well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866079024"/>
        <c:crosses val="autoZero"/>
        <c:auto val="1"/>
        <c:lblAlgn val="ctr"/>
        <c:lblOffset val="100"/>
        <c:noMultiLvlLbl val="0"/>
      </c:catAx>
      <c:valAx>
        <c:axId val="866079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Number of Reads</a:t>
                </a:r>
              </a:p>
            </c:rich>
          </c:tx>
          <c:layout>
            <c:manualLayout>
              <c:xMode val="edge"/>
              <c:yMode val="edge"/>
              <c:x val="0"/>
              <c:y val="0.274608062051944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08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number of reads in</a:t>
            </a:r>
            <a:r>
              <a:rPr lang="en-US" baseline="0" dirty="0"/>
              <a:t> each column on chip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Sheet1!$A$1:$AJ$1</c:f>
              <c:numCache>
                <c:formatCode>General</c:formatCode>
                <c:ptCount val="36"/>
                <c:pt idx="0">
                  <c:v>1536.8333333333333</c:v>
                </c:pt>
                <c:pt idx="1">
                  <c:v>629.69444444444446</c:v>
                </c:pt>
                <c:pt idx="2">
                  <c:v>480.97222222222223</c:v>
                </c:pt>
                <c:pt idx="3">
                  <c:v>3161.3611111111113</c:v>
                </c:pt>
                <c:pt idx="4">
                  <c:v>898.08571428571429</c:v>
                </c:pt>
                <c:pt idx="5">
                  <c:v>824.41666666666663</c:v>
                </c:pt>
                <c:pt idx="6">
                  <c:v>3372.25</c:v>
                </c:pt>
                <c:pt idx="7">
                  <c:v>314.92307692307691</c:v>
                </c:pt>
                <c:pt idx="8">
                  <c:v>2959.7352941176468</c:v>
                </c:pt>
                <c:pt idx="9">
                  <c:v>148.41666666666666</c:v>
                </c:pt>
                <c:pt idx="10">
                  <c:v>949.77777777777783</c:v>
                </c:pt>
                <c:pt idx="11">
                  <c:v>2673.8076923076924</c:v>
                </c:pt>
                <c:pt idx="12">
                  <c:v>22.5</c:v>
                </c:pt>
                <c:pt idx="13">
                  <c:v>2836.1666666666665</c:v>
                </c:pt>
                <c:pt idx="14">
                  <c:v>2505.9545454545455</c:v>
                </c:pt>
                <c:pt idx="15">
                  <c:v>13.4</c:v>
                </c:pt>
                <c:pt idx="16">
                  <c:v>2486.681818181818</c:v>
                </c:pt>
                <c:pt idx="17">
                  <c:v>1035.875</c:v>
                </c:pt>
                <c:pt idx="18">
                  <c:v>7</c:v>
                </c:pt>
                <c:pt idx="19">
                  <c:v>2.2857142857142856</c:v>
                </c:pt>
                <c:pt idx="20">
                  <c:v>0.875</c:v>
                </c:pt>
                <c:pt idx="21">
                  <c:v>34.75</c:v>
                </c:pt>
                <c:pt idx="22">
                  <c:v>748.7</c:v>
                </c:pt>
                <c:pt idx="23">
                  <c:v>655.63636363636363</c:v>
                </c:pt>
                <c:pt idx="24">
                  <c:v>1473.1</c:v>
                </c:pt>
                <c:pt idx="25">
                  <c:v>485.07142857142856</c:v>
                </c:pt>
                <c:pt idx="26">
                  <c:v>342.57692307692309</c:v>
                </c:pt>
                <c:pt idx="27">
                  <c:v>6903.0714285714284</c:v>
                </c:pt>
                <c:pt idx="28">
                  <c:v>1426.6428571428571</c:v>
                </c:pt>
                <c:pt idx="29">
                  <c:v>3678.0357142857142</c:v>
                </c:pt>
                <c:pt idx="30">
                  <c:v>1571.1071428571429</c:v>
                </c:pt>
                <c:pt idx="31">
                  <c:v>1530.7727272727273</c:v>
                </c:pt>
                <c:pt idx="32">
                  <c:v>1430.34375</c:v>
                </c:pt>
                <c:pt idx="33">
                  <c:v>42.535714285714285</c:v>
                </c:pt>
                <c:pt idx="34">
                  <c:v>2238.181818181818</c:v>
                </c:pt>
                <c:pt idx="35">
                  <c:v>4426.333333333333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90-FD41-BE0E-332E04B72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2815631"/>
        <c:axId val="45020943"/>
      </c:barChart>
      <c:catAx>
        <c:axId val="42815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Well</a:t>
                </a:r>
                <a:r>
                  <a:rPr lang="en-US" baseline="0"/>
                  <a:t> </a:t>
                </a:r>
                <a:r>
                  <a:rPr lang="en-US"/>
                  <a:t>Column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020943"/>
        <c:crosses val="autoZero"/>
        <c:auto val="1"/>
        <c:lblAlgn val="ctr"/>
        <c:lblOffset val="100"/>
        <c:noMultiLvlLbl val="0"/>
      </c:catAx>
      <c:valAx>
        <c:axId val="450209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15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number of Human Reads in</a:t>
            </a:r>
            <a:r>
              <a:rPr lang="en-US" baseline="0" dirty="0"/>
              <a:t> each column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Sheet1!$A$1:$AJ$1</c:f>
              <c:numCache>
                <c:formatCode>General</c:formatCode>
                <c:ptCount val="36"/>
                <c:pt idx="0">
                  <c:v>2933.1666666666665</c:v>
                </c:pt>
                <c:pt idx="1">
                  <c:v>986.16666666666663</c:v>
                </c:pt>
                <c:pt idx="2">
                  <c:v>537.05555555555554</c:v>
                </c:pt>
                <c:pt idx="3">
                  <c:v>5591</c:v>
                </c:pt>
                <c:pt idx="4">
                  <c:v>213</c:v>
                </c:pt>
                <c:pt idx="5">
                  <c:v>747.83333333333337</c:v>
                </c:pt>
                <c:pt idx="6">
                  <c:v>3372.25</c:v>
                </c:pt>
                <c:pt idx="7">
                  <c:v>71.769230769230774</c:v>
                </c:pt>
                <c:pt idx="8">
                  <c:v>5387.6470588235297</c:v>
                </c:pt>
                <c:pt idx="9">
                  <c:v>77.611111111111114</c:v>
                </c:pt>
                <c:pt idx="10">
                  <c:v>1172.5555555555557</c:v>
                </c:pt>
                <c:pt idx="11">
                  <c:v>5084.9230769230771</c:v>
                </c:pt>
                <c:pt idx="12">
                  <c:v>13.857142857142858</c:v>
                </c:pt>
                <c:pt idx="13">
                  <c:v>4817.166666666667</c:v>
                </c:pt>
                <c:pt idx="14">
                  <c:v>3377.3636363636365</c:v>
                </c:pt>
                <c:pt idx="15">
                  <c:v>16.2</c:v>
                </c:pt>
                <c:pt idx="16">
                  <c:v>4358.727272727273</c:v>
                </c:pt>
                <c:pt idx="17">
                  <c:v>163</c:v>
                </c:pt>
                <c:pt idx="18">
                  <c:v>11.5</c:v>
                </c:pt>
                <c:pt idx="19">
                  <c:v>3.8571428571428572</c:v>
                </c:pt>
                <c:pt idx="20">
                  <c:v>1.5</c:v>
                </c:pt>
                <c:pt idx="21">
                  <c:v>60.25</c:v>
                </c:pt>
                <c:pt idx="22">
                  <c:v>1366.7</c:v>
                </c:pt>
                <c:pt idx="23">
                  <c:v>157.45454545454547</c:v>
                </c:pt>
                <c:pt idx="24">
                  <c:v>2748.2666666666669</c:v>
                </c:pt>
                <c:pt idx="25">
                  <c:v>440</c:v>
                </c:pt>
                <c:pt idx="26">
                  <c:v>350.07692307692309</c:v>
                </c:pt>
                <c:pt idx="27">
                  <c:v>12830</c:v>
                </c:pt>
                <c:pt idx="28">
                  <c:v>293.42857142857144</c:v>
                </c:pt>
                <c:pt idx="29">
                  <c:v>6132.1428571428569</c:v>
                </c:pt>
                <c:pt idx="30">
                  <c:v>2122.0714285714284</c:v>
                </c:pt>
                <c:pt idx="31">
                  <c:v>420.90909090909093</c:v>
                </c:pt>
                <c:pt idx="32">
                  <c:v>2646.8125</c:v>
                </c:pt>
                <c:pt idx="33">
                  <c:v>75.214285714285708</c:v>
                </c:pt>
                <c:pt idx="34">
                  <c:v>1906.2727272727273</c:v>
                </c:pt>
                <c:pt idx="35">
                  <c:v>8391.5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3-C748-B4B5-45E16237D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6378367"/>
        <c:axId val="46380063"/>
      </c:barChart>
      <c:catAx>
        <c:axId val="46378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Well</a:t>
                </a:r>
                <a:r>
                  <a:rPr lang="en-US" baseline="0"/>
                  <a:t> Column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80063"/>
        <c:crosses val="autoZero"/>
        <c:auto val="1"/>
        <c:lblAlgn val="ctr"/>
        <c:lblOffset val="100"/>
        <c:noMultiLvlLbl val="0"/>
      </c:catAx>
      <c:valAx>
        <c:axId val="4638006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Huamn</a:t>
                </a:r>
                <a:r>
                  <a:rPr lang="en-US" baseline="0"/>
                  <a:t> Reads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78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8F0F-0577-ED41-AA6E-6891AD430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22C98-C97B-D84B-AD89-54D222A83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5ED52-EB71-C542-8FAB-78AF97FF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7DC0F-7AA1-704D-A3D7-C42E814C9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F91EB-F194-B540-ADF0-F7DB0DD4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4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AC58-0B9B-3F45-98A3-F398514D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B9AA4-19CE-BF45-AC4D-22289EEF4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ABDBE-F46D-FA49-B63B-89D3B300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0A33-10EA-9A4A-A62F-C02B19A0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DF1E8-044D-5B44-A42F-A61BE828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4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8F66B-5161-CB47-8A3B-9D5DAA3D5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0DBB-D249-F442-BC0B-12705801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0A40C-AC12-8C49-B3F0-771164B67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C1E5F-8766-F247-B343-2407F995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43726-8890-FD47-81C4-F8E4545B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6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7BCF-A57E-3F43-A3AF-2C6D0918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E8C33-5F94-324D-9873-1ADC625E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5C71F-A669-C343-81E7-09F7D22C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A8379-C623-E640-9F85-0E3BFD73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D3D31-F073-A240-B472-EE4AF4DC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1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5B6A-1B77-4147-8933-8E222701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79C79-8D24-B54B-AC38-6FD2C961A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75A5B-21C9-AD48-B0F4-C5961E53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42DAE-A839-5949-91B3-5002987F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BCF31-2705-F546-9244-2A605EB1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3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6114-C6A7-094E-8349-45771A34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D1F8-C8C9-B847-B53E-197444930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8636F-9AB7-224A-BA29-255D4FE94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C7A1D-4D8D-EE4E-BC7A-5C0263CD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05E96-7046-B848-90C3-2885360D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52F40-51F4-8F42-B242-3DF7514A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2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8DD-C3FA-0049-9095-CB819732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0FF93-EC7E-0242-AEE2-4CF2B1606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EBDEE-5E77-CA45-B3E1-26A17A1CD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CB01D-4885-CA42-AFDE-4DE2419F3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EAB1C-3CDB-6644-9E44-E3EEB8828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712FC9-D8A2-E748-9F0F-86CF7F61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6DDC6-07A4-9F48-BF68-82966492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58FDD-3AA2-EE47-8E89-6A26D2BB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5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3776-8B6D-C545-B01B-1E32DABF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85CE8-F30E-6F42-A44E-AA09B226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37AC2-580E-B940-A55C-092CFD45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5061B-4A00-3443-A053-4E4EC1A8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954EF-5F78-384E-B8AA-5AE1702D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4C7D5-35CC-D24F-9644-E2529E6A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328A-FB7D-524C-B052-0719E40B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5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9555-272D-3446-8335-8800170A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F8374-998E-7C49-9A13-BEFF4477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12BC9-1786-FD47-92D2-75A1C4900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A0E30-0009-5942-AF1F-5E9B5B06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2C12B-FF2C-A843-8999-F1146317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38A3F-D691-ED48-A6C0-AF7168EF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3BAA-26E2-2141-A326-01CE4F7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B0E676-1300-9A40-B29D-52608FD4F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70F76-82AA-D04F-B61B-1384702FD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65F4A-517C-5742-8BA6-D58EAD4C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7B573-BBEE-1849-8819-17C82FF90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27F6D-8A88-7143-8BFC-54E4E8F8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02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FA2D4-6E0D-364A-97D0-85A52ABB1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42D2-5B6D-014C-A42F-3DCE6397F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3B00-45FF-FC4B-B27C-B97418426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0166B-2970-0D44-B173-0364C22260F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E877C-5183-5C44-9EFC-72F969E19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3E4E5-DF25-4B49-83EA-597DC27D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E8ECE-7860-C446-83CA-3D2BCFC1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5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4CA11F-B244-EF4E-B4ED-CDFA4F51349A}"/>
              </a:ext>
            </a:extLst>
          </p:cNvPr>
          <p:cNvSpPr txBox="1"/>
          <p:nvPr/>
        </p:nvSpPr>
        <p:spPr>
          <a:xfrm>
            <a:off x="804672" y="640080"/>
            <a:ext cx="483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XYZ_20180122_cell_1_2 </a:t>
            </a:r>
          </a:p>
        </p:txBody>
      </p:sp>
    </p:spTree>
    <p:extLst>
      <p:ext uri="{BB962C8B-B14F-4D97-AF65-F5344CB8AC3E}">
        <p14:creationId xmlns:p14="http://schemas.microsoft.com/office/powerpoint/2010/main" val="343724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CE13B4-F2EA-9945-BA91-095D7BCBA4F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57213" y="962025"/>
          <a:ext cx="8213724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24C30DA-464D-D447-8334-F8724966E534}"/>
              </a:ext>
            </a:extLst>
          </p:cNvPr>
          <p:cNvSpPr/>
          <p:nvPr/>
        </p:nvSpPr>
        <p:spPr>
          <a:xfrm>
            <a:off x="8905874" y="1075254"/>
            <a:ext cx="628650" cy="14287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B9EB84-B089-034F-B118-76AE04013F56}"/>
              </a:ext>
            </a:extLst>
          </p:cNvPr>
          <p:cNvSpPr/>
          <p:nvPr/>
        </p:nvSpPr>
        <p:spPr>
          <a:xfrm>
            <a:off x="8899524" y="1384817"/>
            <a:ext cx="628650" cy="1428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AB792-A2C8-EB4E-BD94-A36BBB3EDCE0}"/>
              </a:ext>
            </a:extLst>
          </p:cNvPr>
          <p:cNvSpPr/>
          <p:nvPr/>
        </p:nvSpPr>
        <p:spPr>
          <a:xfrm>
            <a:off x="8905874" y="1694380"/>
            <a:ext cx="628650" cy="1428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3DB50-A8CA-8B4D-A245-6A3DCD0BAA16}"/>
              </a:ext>
            </a:extLst>
          </p:cNvPr>
          <p:cNvSpPr/>
          <p:nvPr/>
        </p:nvSpPr>
        <p:spPr>
          <a:xfrm>
            <a:off x="8905874" y="2003943"/>
            <a:ext cx="628650" cy="1428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A7849-320C-6A42-A3C5-EF081E05756C}"/>
              </a:ext>
            </a:extLst>
          </p:cNvPr>
          <p:cNvSpPr txBox="1"/>
          <p:nvPr/>
        </p:nvSpPr>
        <p:spPr>
          <a:xfrm>
            <a:off x="9658045" y="962025"/>
            <a:ext cx="120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69C0A-5A85-D442-A934-6E0E6621112C}"/>
              </a:ext>
            </a:extLst>
          </p:cNvPr>
          <p:cNvSpPr txBox="1"/>
          <p:nvPr/>
        </p:nvSpPr>
        <p:spPr>
          <a:xfrm>
            <a:off x="9658045" y="1271588"/>
            <a:ext cx="144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8BA5E-9F83-7947-921E-850DD2C3CDA6}"/>
              </a:ext>
            </a:extLst>
          </p:cNvPr>
          <p:cNvSpPr txBox="1"/>
          <p:nvPr/>
        </p:nvSpPr>
        <p:spPr>
          <a:xfrm>
            <a:off x="9658045" y="1581151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trimming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BBD46-5EB4-0547-B07B-933F49770FF9}"/>
              </a:ext>
            </a:extLst>
          </p:cNvPr>
          <p:cNvSpPr txBox="1"/>
          <p:nvPr/>
        </p:nvSpPr>
        <p:spPr>
          <a:xfrm>
            <a:off x="9658045" y="189071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Uniquely mapped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26835E-353F-9344-A85A-1B62895F9D22}"/>
              </a:ext>
            </a:extLst>
          </p:cNvPr>
          <p:cNvSpPr/>
          <p:nvPr/>
        </p:nvSpPr>
        <p:spPr>
          <a:xfrm>
            <a:off x="587376" y="428923"/>
            <a:ext cx="5249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Total number of cells: 7417</a:t>
            </a:r>
          </a:p>
        </p:txBody>
      </p:sp>
    </p:spTree>
    <p:extLst>
      <p:ext uri="{BB962C8B-B14F-4D97-AF65-F5344CB8AC3E}">
        <p14:creationId xmlns:p14="http://schemas.microsoft.com/office/powerpoint/2010/main" val="257814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18D079-8304-6647-8C6A-316A3EF92F95}"/>
              </a:ext>
            </a:extLst>
          </p:cNvPr>
          <p:cNvSpPr/>
          <p:nvPr/>
        </p:nvSpPr>
        <p:spPr>
          <a:xfrm>
            <a:off x="761042" y="593857"/>
            <a:ext cx="595130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Total number of cells: 7417</a:t>
            </a:r>
          </a:p>
          <a:p>
            <a:r>
              <a:rPr lang="en-US" sz="2800" dirty="0"/>
              <a:t>Total number of human reads: 1084751</a:t>
            </a:r>
          </a:p>
          <a:p>
            <a:r>
              <a:rPr lang="en-US" sz="2800" dirty="0"/>
              <a:t>Total number of mouse reads: 346545</a:t>
            </a:r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68267D3-B5A3-FE43-AF2B-CE2924D975A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62070" y="2515908"/>
          <a:ext cx="5209143" cy="366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2C7D93C-7177-E44F-B8D2-5FE77EB2CE4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70185" y="2528459"/>
          <a:ext cx="5801193" cy="366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435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DF748-BA47-684B-9760-B8D38B88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1" y="614000"/>
            <a:ext cx="3646488" cy="5901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0D723D-A4D5-AF4F-A383-800A3039D67B}"/>
              </a:ext>
            </a:extLst>
          </p:cNvPr>
          <p:cNvSpPr txBox="1"/>
          <p:nvPr/>
        </p:nvSpPr>
        <p:spPr>
          <a:xfrm rot="5400000">
            <a:off x="4171646" y="2971802"/>
            <a:ext cx="268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Log(Read Number) Human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09AEC-5E57-E041-A777-675CD943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525" y="614000"/>
            <a:ext cx="3730049" cy="5901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650C6-7D38-6C44-BCD4-517C59C31024}"/>
              </a:ext>
            </a:extLst>
          </p:cNvPr>
          <p:cNvSpPr txBox="1"/>
          <p:nvPr/>
        </p:nvSpPr>
        <p:spPr>
          <a:xfrm rot="5400000">
            <a:off x="8950417" y="2971802"/>
            <a:ext cx="264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Log(Read Number) Mouse</a:t>
            </a:r>
          </a:p>
        </p:txBody>
      </p:sp>
    </p:spTree>
    <p:extLst>
      <p:ext uri="{BB962C8B-B14F-4D97-AF65-F5344CB8AC3E}">
        <p14:creationId xmlns:p14="http://schemas.microsoft.com/office/powerpoint/2010/main" val="95200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D895D-F488-1743-B239-8EF56DE1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4727" y="1925488"/>
            <a:ext cx="5653087" cy="2830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1003EA-B48D-CA42-AF35-6AE137C1EACF}"/>
              </a:ext>
            </a:extLst>
          </p:cNvPr>
          <p:cNvSpPr txBox="1"/>
          <p:nvPr/>
        </p:nvSpPr>
        <p:spPr>
          <a:xfrm>
            <a:off x="5224135" y="514347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wells </a:t>
            </a:r>
          </a:p>
        </p:txBody>
      </p:sp>
    </p:spTree>
    <p:extLst>
      <p:ext uri="{BB962C8B-B14F-4D97-AF65-F5344CB8AC3E}">
        <p14:creationId xmlns:p14="http://schemas.microsoft.com/office/powerpoint/2010/main" val="92399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8684B2-5DE6-974A-900B-5C11D2D7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60349"/>
            <a:ext cx="3979594" cy="6126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2C8A-E6C1-4347-BAC7-2478117ABE71}"/>
              </a:ext>
            </a:extLst>
          </p:cNvPr>
          <p:cNvSpPr txBox="1"/>
          <p:nvPr/>
        </p:nvSpPr>
        <p:spPr>
          <a:xfrm rot="5400000">
            <a:off x="4171646" y="2971802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human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135A3-3E5B-F944-9762-A31B852E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2" y="190500"/>
            <a:ext cx="3972737" cy="6196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60754D-AF6A-0040-9DF4-33963712A138}"/>
              </a:ext>
            </a:extLst>
          </p:cNvPr>
          <p:cNvSpPr txBox="1"/>
          <p:nvPr/>
        </p:nvSpPr>
        <p:spPr>
          <a:xfrm rot="5400000">
            <a:off x="8958989" y="2971801"/>
            <a:ext cx="275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 mouse reads</a:t>
            </a:r>
          </a:p>
        </p:txBody>
      </p:sp>
    </p:spTree>
    <p:extLst>
      <p:ext uri="{BB962C8B-B14F-4D97-AF65-F5344CB8AC3E}">
        <p14:creationId xmlns:p14="http://schemas.microsoft.com/office/powerpoint/2010/main" val="344239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6526</TotalTime>
  <Words>98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Caggiano, Christa</dc:creator>
  <cp:lastModifiedBy>Caggiano, Christa</cp:lastModifiedBy>
  <cp:revision>18</cp:revision>
  <dcterms:created xsi:type="dcterms:W3CDTF">2018-02-16T06:08:57Z</dcterms:created>
  <dcterms:modified xsi:type="dcterms:W3CDTF">2018-04-20T23:36:02Z</dcterms:modified>
</cp:coreProperties>
</file>